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67" r:id="rId4"/>
    <p:sldId id="268" r:id="rId5"/>
    <p:sldId id="269" r:id="rId6"/>
    <p:sldId id="270" r:id="rId7"/>
    <p:sldId id="272" r:id="rId8"/>
    <p:sldId id="273" r:id="rId9"/>
    <p:sldId id="274" r:id="rId10"/>
    <p:sldId id="280" r:id="rId11"/>
    <p:sldId id="281" r:id="rId12"/>
    <p:sldId id="257" r:id="rId13"/>
    <p:sldId id="275" r:id="rId14"/>
    <p:sldId id="262" r:id="rId15"/>
    <p:sldId id="258" r:id="rId16"/>
    <p:sldId id="259" r:id="rId17"/>
    <p:sldId id="276" r:id="rId18"/>
    <p:sldId id="283" r:id="rId19"/>
    <p:sldId id="285" r:id="rId20"/>
    <p:sldId id="286" r:id="rId21"/>
    <p:sldId id="287" r:id="rId22"/>
    <p:sldId id="288" r:id="rId23"/>
    <p:sldId id="289" r:id="rId24"/>
    <p:sldId id="277" r:id="rId25"/>
    <p:sldId id="278" r:id="rId26"/>
    <p:sldId id="279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 showGuides="1">
      <p:cViewPr varScale="1">
        <p:scale>
          <a:sx n="87" d="100"/>
          <a:sy n="87" d="100"/>
        </p:scale>
        <p:origin x="-8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7A5B2-D33E-654E-80C8-D06B63D580AC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935C2-96EE-4F42-851C-68EB28DD79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6436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 concept of visual</a:t>
            </a:r>
            <a:r>
              <a:rPr lang="en-US" baseline="0" dirty="0" smtClean="0"/>
              <a:t> workflows. Yahoo pipes, PISE, </a:t>
            </a:r>
            <a:r>
              <a:rPr lang="en-US" baseline="0" dirty="0" err="1" smtClean="0"/>
              <a:t>Keppler</a:t>
            </a:r>
            <a:r>
              <a:rPr lang="en-US" baseline="0" dirty="0" smtClean="0"/>
              <a:t>, Galaxy, </a:t>
            </a:r>
            <a:r>
              <a:rPr lang="en-US" baseline="0" dirty="0" err="1" smtClean="0"/>
              <a:t>Taverna</a:t>
            </a:r>
            <a:r>
              <a:rPr lang="en-US" baseline="0" smtClean="0"/>
              <a:t>, Genome browsers.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935C2-96EE-4F42-851C-68EB28DD793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</a:t>
            </a:r>
            <a:r>
              <a:rPr lang="en-US" smtClean="0"/>
              <a:t>an account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935C2-96EE-4F42-851C-68EB28DD793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B51AF-CB11-414E-96EA-7C3CBC48D1AF}" type="datetimeFigureOut">
              <a:rPr lang="en-US" smtClean="0"/>
              <a:pPr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FA38A-8AF7-8743-809D-D3D8F83B6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Visualization and visual workflows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14 September 2012, 9.30-10.30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browsers: UCSC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23114" y="62484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genome.ucsc.edu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9" name="Content Placeholder 4" descr="ucsc-genome-browser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-15881" r="-1588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browsers: Galaxy </a:t>
            </a:r>
            <a:r>
              <a:rPr lang="en-US" dirty="0" err="1" smtClean="0"/>
              <a:t>trackster</a:t>
            </a:r>
            <a:endParaRPr lang="en-US" dirty="0"/>
          </a:p>
        </p:txBody>
      </p:sp>
      <p:pic>
        <p:nvPicPr>
          <p:cNvPr id="3" name="Picture 2" descr="trackster.png"/>
          <p:cNvPicPr>
            <a:picLocks noChangeAspect="1"/>
          </p:cNvPicPr>
          <p:nvPr/>
        </p:nvPicPr>
        <p:blipFill>
          <a:blip r:embed="rId2"/>
          <a:srcRect t="12818" b="5494"/>
          <a:stretch>
            <a:fillRect/>
          </a:stretch>
        </p:blipFill>
        <p:spPr>
          <a:xfrm>
            <a:off x="685800" y="2057400"/>
            <a:ext cx="8001000" cy="395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Workflow Tools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Chain analysis steps together</a:t>
            </a:r>
          </a:p>
          <a:p>
            <a:pPr>
              <a:buFont typeface="Arial"/>
              <a:buChar char="•"/>
            </a:pPr>
            <a:r>
              <a:rPr lang="en-US" dirty="0" smtClean="0"/>
              <a:t>Manage dependencies</a:t>
            </a:r>
          </a:p>
          <a:p>
            <a:pPr>
              <a:buFont typeface="Arial"/>
              <a:buChar char="•"/>
            </a:pPr>
            <a:r>
              <a:rPr lang="en-US" dirty="0" smtClean="0"/>
              <a:t>Queue jobs</a:t>
            </a:r>
          </a:p>
          <a:p>
            <a:pPr>
              <a:buFont typeface="Arial"/>
              <a:buChar char="•"/>
            </a:pPr>
            <a:r>
              <a:rPr lang="en-US" dirty="0" smtClean="0"/>
              <a:t>Share data </a:t>
            </a:r>
            <a:r>
              <a:rPr lang="en-US" i="1" dirty="0" smtClean="0"/>
              <a:t>and </a:t>
            </a:r>
            <a:r>
              <a:rPr lang="en-US" dirty="0" smtClean="0"/>
              <a:t>workflows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workflow.png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 t="-1229" b="-1229"/>
          <a:stretch>
            <a:fillRect/>
          </a:stretch>
        </p:blipFill>
        <p:spPr>
          <a:xfrm>
            <a:off x="5181600" y="1622990"/>
            <a:ext cx="3218733" cy="3787210"/>
          </a:xfr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38200" y="1676400"/>
          <a:ext cx="5105400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/>
                <a:gridCol w="3352800"/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Taverna</a:t>
                      </a:r>
                      <a:endParaRPr lang="en-US" sz="2000" dirty="0" smtClean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taverna.org.uk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Galaxy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usegalaxy.org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eHive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ensembl.org/info/docs/eHive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Yahoo! Pipes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pipes.yahoo.com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LONI pipeline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pipeline.loni.ucla.edu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GWorkflowDL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gridworkflow.org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BioExtract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bioextract.org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KNIME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knime.org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BioClipse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bioclipse.net</a:t>
                      </a:r>
                      <a:endParaRPr lang="en-US" sz="1800" i="1" dirty="0"/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workflow tools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Yahoo! pipes</a:t>
            </a:r>
            <a:endParaRPr lang="en-US" dirty="0"/>
          </a:p>
        </p:txBody>
      </p:sp>
      <p:pic>
        <p:nvPicPr>
          <p:cNvPr id="4" name="Content Placeholder 3" descr="yahoopipes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-34243" r="-34243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Kepler</a:t>
            </a:r>
            <a:endParaRPr lang="en-US" dirty="0"/>
          </a:p>
        </p:txBody>
      </p:sp>
      <p:pic>
        <p:nvPicPr>
          <p:cNvPr id="3" name="Content Placeholder 2" descr="Kepler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-7630" b="-7630"/>
          <a:stretch>
            <a:fillRect/>
          </a:stretch>
        </p:blipFill>
        <p:spPr/>
      </p:pic>
      <p:pic>
        <p:nvPicPr>
          <p:cNvPr id="6" name="Content Placeholder 5" descr="Kepler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-6207" b="-620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Taverna</a:t>
            </a:r>
            <a:endParaRPr lang="en-US" dirty="0"/>
          </a:p>
        </p:txBody>
      </p:sp>
      <p:pic>
        <p:nvPicPr>
          <p:cNvPr id="3" name="Content Placeholder 2" descr="Taverna1.jpe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-27218" b="-27218"/>
          <a:stretch>
            <a:fillRect/>
          </a:stretch>
        </p:blipFill>
        <p:spPr>
          <a:xfrm>
            <a:off x="457200" y="1295400"/>
            <a:ext cx="4038600" cy="4525963"/>
          </a:xfrm>
        </p:spPr>
      </p:pic>
      <p:pic>
        <p:nvPicPr>
          <p:cNvPr id="6" name="Content Placeholder 5" descr="Taverna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-36404" b="-36404"/>
          <a:stretch>
            <a:fillRect/>
          </a:stretch>
        </p:blipFill>
        <p:spPr>
          <a:xfrm>
            <a:off x="4648200" y="1295400"/>
            <a:ext cx="4038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381000" y="5181600"/>
            <a:ext cx="4442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Used by </a:t>
            </a:r>
            <a:r>
              <a:rPr lang="en-US" dirty="0" err="1" smtClean="0"/>
              <a:t>BioVeL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Shared on </a:t>
            </a:r>
            <a:r>
              <a:rPr lang="en-US" dirty="0" err="1" smtClean="0"/>
              <a:t>myExperiment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Standalone app based on SOAP web services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08" y="1524000"/>
            <a:ext cx="7307892" cy="4682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2209800"/>
            <a:ext cx="8153400" cy="3810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Send and Get data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Upload, fetch, send, submit</a:t>
            </a:r>
          </a:p>
          <a:p>
            <a:r>
              <a:rPr lang="en-US" sz="2800" b="1" dirty="0" smtClean="0"/>
              <a:t>Data manipulation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Join, sort, filter</a:t>
            </a:r>
          </a:p>
          <a:p>
            <a:r>
              <a:rPr lang="en-US" sz="2800" b="1" dirty="0" smtClean="0"/>
              <a:t>Format conversion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FASTA, other format operations</a:t>
            </a:r>
          </a:p>
          <a:p>
            <a:r>
              <a:rPr lang="en-US" sz="2800" b="1" dirty="0" smtClean="0"/>
              <a:t>Statistics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Regressions, simulations, model tests</a:t>
            </a:r>
          </a:p>
          <a:p>
            <a:r>
              <a:rPr lang="en-US" sz="2800" b="1" dirty="0" smtClean="0"/>
              <a:t>NGS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BAM, FASTQ, </a:t>
            </a:r>
            <a:r>
              <a:rPr lang="en-US" sz="2800" i="1" dirty="0" err="1" smtClean="0">
                <a:solidFill>
                  <a:srgbClr val="7F7F7F"/>
                </a:solidFill>
              </a:rPr>
              <a:t>SOLiD</a:t>
            </a:r>
            <a:r>
              <a:rPr lang="en-US" sz="2800" i="1" dirty="0" smtClean="0">
                <a:solidFill>
                  <a:srgbClr val="7F7F7F"/>
                </a:solidFill>
              </a:rPr>
              <a:t>, 454 file operations</a:t>
            </a:r>
          </a:p>
          <a:p>
            <a:r>
              <a:rPr lang="en-US" sz="2800" b="1" dirty="0" smtClean="0"/>
              <a:t>RNA analysis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cufflinks, </a:t>
            </a:r>
            <a:r>
              <a:rPr lang="en-US" sz="2800" i="1" dirty="0" err="1" smtClean="0">
                <a:solidFill>
                  <a:srgbClr val="7F7F7F"/>
                </a:solidFill>
              </a:rPr>
              <a:t>tophat</a:t>
            </a:r>
            <a:endParaRPr lang="en-US" sz="2800" i="1" dirty="0" smtClean="0">
              <a:solidFill>
                <a:srgbClr val="7F7F7F"/>
              </a:solidFill>
            </a:endParaRPr>
          </a:p>
          <a:p>
            <a:r>
              <a:rPr lang="en-US" sz="2800" b="1" dirty="0" smtClean="0"/>
              <a:t>Evolution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branch lengths, NJ, </a:t>
            </a:r>
            <a:r>
              <a:rPr lang="en-US" sz="2800" i="1" dirty="0" err="1" smtClean="0">
                <a:solidFill>
                  <a:srgbClr val="7F7F7F"/>
                </a:solidFill>
              </a:rPr>
              <a:t>HyPhy</a:t>
            </a:r>
            <a:endParaRPr lang="en-US" sz="2800" i="1" dirty="0" smtClean="0">
              <a:solidFill>
                <a:srgbClr val="7F7F7F"/>
              </a:solidFill>
            </a:endParaRP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 conversion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765048" y="1981200"/>
            <a:ext cx="2816352" cy="4495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Built-in converters between related file formats are provided</a:t>
            </a:r>
          </a:p>
          <a:p>
            <a:r>
              <a:rPr lang="en-US" dirty="0" smtClean="0"/>
              <a:t>Additional converters can be added</a:t>
            </a:r>
            <a:endParaRPr lang="en-US" dirty="0"/>
          </a:p>
        </p:txBody>
      </p:sp>
      <p:pic>
        <p:nvPicPr>
          <p:cNvPr id="5" name="Content Placeholder 3" descr="master2pgWithArrow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2057401"/>
            <a:ext cx="4724400" cy="404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447801"/>
            <a:ext cx="5181600" cy="2209800"/>
          </a:xfrm>
        </p:spPr>
        <p:txBody>
          <a:bodyPr/>
          <a:lstStyle/>
          <a:p>
            <a:r>
              <a:rPr lang="en-US" dirty="0" smtClean="0"/>
              <a:t>Quality control</a:t>
            </a:r>
          </a:p>
          <a:p>
            <a:r>
              <a:rPr lang="en-US" dirty="0" smtClean="0"/>
              <a:t>View alignments, view variation</a:t>
            </a:r>
          </a:p>
          <a:p>
            <a:r>
              <a:rPr lang="en-US" dirty="0" smtClean="0"/>
              <a:t>Browse, annotate full genome</a:t>
            </a:r>
          </a:p>
          <a:p>
            <a:r>
              <a:rPr lang="en-US" dirty="0" smtClean="0"/>
              <a:t>Visualize analysis steps</a:t>
            </a:r>
            <a:endParaRPr lang="en-US" dirty="0"/>
          </a:p>
        </p:txBody>
      </p:sp>
      <p:pic>
        <p:nvPicPr>
          <p:cNvPr id="5" name="Content Placeholder 4" descr="fastqc_perbaseseqqual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7831"/>
          <a:stretch>
            <a:fillRect/>
          </a:stretch>
        </p:blipFill>
        <p:spPr>
          <a:xfrm>
            <a:off x="1852060" y="3716062"/>
            <a:ext cx="5310740" cy="26847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sequence formats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803583"/>
            <a:ext cx="7388352" cy="2311217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FASTA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def line, sequence</a:t>
            </a:r>
          </a:p>
          <a:p>
            <a:r>
              <a:rPr lang="en-US" b="1" dirty="0" smtClean="0"/>
              <a:t>FASTQ </a:t>
            </a:r>
            <a:r>
              <a:rPr lang="en-US" dirty="0" smtClean="0"/>
              <a:t>–</a:t>
            </a:r>
            <a:r>
              <a:rPr lang="en-US" sz="2400" i="1" dirty="0" smtClean="0"/>
              <a:t> </a:t>
            </a:r>
            <a:r>
              <a:rPr lang="en-US" sz="2400" i="1" dirty="0" smtClean="0">
                <a:solidFill>
                  <a:srgbClr val="7F7F7F"/>
                </a:solidFill>
              </a:rPr>
              <a:t>FASTA + quality - SOLEXA: </a:t>
            </a:r>
            <a:endParaRPr lang="en-US" i="1" dirty="0" smtClean="0">
              <a:solidFill>
                <a:srgbClr val="7F7F7F"/>
              </a:solidFill>
            </a:endParaRPr>
          </a:p>
          <a:p>
            <a:r>
              <a:rPr lang="en-US" b="1" dirty="0" smtClean="0"/>
              <a:t>ABI/SCF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binary sequence trace (see below)</a:t>
            </a:r>
          </a:p>
          <a:p>
            <a:r>
              <a:rPr lang="en-US" b="1" dirty="0" smtClean="0"/>
              <a:t>SFF (454)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binary </a:t>
            </a:r>
            <a:r>
              <a:rPr lang="en-US" sz="2400" i="1" dirty="0" err="1" smtClean="0">
                <a:solidFill>
                  <a:srgbClr val="7F7F7F"/>
                </a:solidFill>
              </a:rPr>
              <a:t>flowgram</a:t>
            </a:r>
            <a:r>
              <a:rPr lang="en-US" sz="2400" i="1" dirty="0" smtClean="0">
                <a:solidFill>
                  <a:srgbClr val="7F7F7F"/>
                </a:solidFill>
              </a:rPr>
              <a:t> format</a:t>
            </a:r>
            <a:endParaRPr lang="en-US" i="1" dirty="0" smtClean="0">
              <a:solidFill>
                <a:srgbClr val="7F7F7F"/>
              </a:solidFill>
            </a:endParaRPr>
          </a:p>
        </p:txBody>
      </p:sp>
      <p:pic>
        <p:nvPicPr>
          <p:cNvPr id="10" name="Picture 9" descr="trace.gif"/>
          <p:cNvPicPr>
            <a:picLocks noChangeAspect="1"/>
          </p:cNvPicPr>
          <p:nvPr/>
        </p:nvPicPr>
        <p:blipFill>
          <a:blip r:embed="rId2"/>
          <a:srcRect t="9775" b="9775"/>
          <a:stretch>
            <a:fillRect/>
          </a:stretch>
        </p:blipFill>
        <p:spPr>
          <a:xfrm>
            <a:off x="841248" y="4140017"/>
            <a:ext cx="7388352" cy="2184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Galaxy alignment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6048" y="1828800"/>
            <a:ext cx="6778752" cy="1828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MAF </a:t>
            </a:r>
            <a:r>
              <a:rPr lang="en-US" sz="2400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multiple alignment format (see below)</a:t>
            </a:r>
          </a:p>
          <a:p>
            <a:r>
              <a:rPr lang="en-US" sz="2400" b="1" dirty="0" smtClean="0"/>
              <a:t>(S|B)AM </a:t>
            </a:r>
            <a:r>
              <a:rPr lang="en-US" sz="2400" i="1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text or binary format for reads and ref</a:t>
            </a:r>
          </a:p>
          <a:p>
            <a:r>
              <a:rPr lang="en-US" sz="2400" b="1" dirty="0" smtClean="0"/>
              <a:t>AXT </a:t>
            </a:r>
            <a:r>
              <a:rPr lang="en-US" sz="2400" dirty="0" smtClean="0"/>
              <a:t>– </a:t>
            </a:r>
            <a:r>
              <a:rPr lang="en-US" sz="2400" i="1" dirty="0" err="1" smtClean="0">
                <a:solidFill>
                  <a:srgbClr val="7F7F7F"/>
                </a:solidFill>
              </a:rPr>
              <a:t>pairwise</a:t>
            </a:r>
            <a:r>
              <a:rPr lang="en-US" sz="2400" i="1" dirty="0" smtClean="0">
                <a:solidFill>
                  <a:srgbClr val="7F7F7F"/>
                </a:solidFill>
              </a:rPr>
              <a:t> alignment, from LAV</a:t>
            </a:r>
          </a:p>
          <a:p>
            <a:r>
              <a:rPr lang="en-US" sz="2400" b="1" dirty="0" smtClean="0"/>
              <a:t>LAV </a:t>
            </a:r>
            <a:r>
              <a:rPr lang="en-US" sz="2400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BLASTZ output, </a:t>
            </a:r>
            <a:r>
              <a:rPr lang="en-US" sz="2400" i="1" dirty="0" err="1" smtClean="0">
                <a:solidFill>
                  <a:srgbClr val="7F7F7F"/>
                </a:solidFill>
              </a:rPr>
              <a:t>pairwise</a:t>
            </a:r>
            <a:r>
              <a:rPr lang="en-US" sz="2400" i="1" dirty="0" smtClean="0">
                <a:solidFill>
                  <a:srgbClr val="7F7F7F"/>
                </a:solidFill>
              </a:rPr>
              <a:t> alignment</a:t>
            </a:r>
          </a:p>
        </p:txBody>
      </p:sp>
      <p:pic>
        <p:nvPicPr>
          <p:cNvPr id="6" name="Picture 5" descr="maf.png"/>
          <p:cNvPicPr>
            <a:picLocks noChangeAspect="1"/>
          </p:cNvPicPr>
          <p:nvPr/>
        </p:nvPicPr>
        <p:blipFill>
          <a:blip r:embed="rId2"/>
          <a:srcRect t="13089"/>
          <a:stretch>
            <a:fillRect/>
          </a:stretch>
        </p:blipFill>
        <p:spPr>
          <a:xfrm>
            <a:off x="762000" y="3810000"/>
            <a:ext cx="7865368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interval/feature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781" y="1828800"/>
            <a:ext cx="2971801" cy="45720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/>
              <a:t>BED</a:t>
            </a:r>
            <a:endParaRPr lang="en-US" sz="2400" dirty="0" smtClean="0"/>
          </a:p>
          <a:p>
            <a:pPr lvl="1"/>
            <a:r>
              <a:rPr lang="en-US" sz="2100" i="1" dirty="0" err="1" smtClean="0">
                <a:solidFill>
                  <a:srgbClr val="7F7F7F"/>
                </a:solidFill>
              </a:rPr>
              <a:t>chrom</a:t>
            </a:r>
            <a:r>
              <a:rPr lang="en-US" sz="2100" i="1" dirty="0" smtClean="0">
                <a:solidFill>
                  <a:srgbClr val="7F7F7F"/>
                </a:solidFill>
              </a:rPr>
              <a:t>, start, end, …</a:t>
            </a:r>
          </a:p>
          <a:p>
            <a:r>
              <a:rPr lang="en-US" sz="2400" b="1" dirty="0" smtClean="0"/>
              <a:t>INTERVAL</a:t>
            </a:r>
            <a:endParaRPr lang="en-US" sz="2400" dirty="0" smtClean="0"/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BED with headers</a:t>
            </a:r>
          </a:p>
          <a:p>
            <a:r>
              <a:rPr lang="en-US" sz="2400" b="1" dirty="0" smtClean="0"/>
              <a:t>GFF (GFF3)</a:t>
            </a:r>
            <a:endParaRPr lang="en-US" sz="2400" dirty="0" smtClean="0">
              <a:solidFill>
                <a:srgbClr val="7F7F7F"/>
              </a:solidFill>
            </a:endParaRPr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like BED and interval, but 1-based inclusive</a:t>
            </a:r>
          </a:p>
          <a:p>
            <a:r>
              <a:rPr lang="en-US" sz="2400" b="1" dirty="0" smtClean="0"/>
              <a:t>WIG(GLE)</a:t>
            </a:r>
            <a:r>
              <a:rPr lang="en-US" sz="2400" dirty="0" smtClean="0"/>
              <a:t> </a:t>
            </a:r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dense, continuous-valued tracks</a:t>
            </a:r>
            <a:endParaRPr lang="en-US" sz="2100" i="1" dirty="0">
              <a:solidFill>
                <a:srgbClr val="7F7F7F"/>
              </a:solidFill>
            </a:endParaRPr>
          </a:p>
        </p:txBody>
      </p:sp>
      <p:pic>
        <p:nvPicPr>
          <p:cNvPr id="5" name="Content Placeholder 4" descr="circos.png"/>
          <p:cNvPicPr>
            <a:picLocks noGrp="1" noChangeAspect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727581" y="1746418"/>
            <a:ext cx="4806819" cy="48067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362200"/>
            <a:ext cx="7540752" cy="35814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In addition to interval/feature tabular data as listed previously, other files with similar properties can be processed by some tools: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*.txt tab-separated values (e.g. tabular FASTA)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HTML (for additional prose)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LPED/PBED (to describe </a:t>
            </a:r>
            <a:r>
              <a:rPr lang="en-US" dirty="0" err="1" smtClean="0">
                <a:solidFill>
                  <a:srgbClr val="7F7F7F"/>
                </a:solidFill>
              </a:rPr>
              <a:t>SNPs</a:t>
            </a:r>
            <a:r>
              <a:rPr lang="en-US" dirty="0" smtClean="0">
                <a:solidFill>
                  <a:srgbClr val="7F7F7F"/>
                </a:solidFill>
              </a:rPr>
              <a:t>, really two files, one for coordinates, other for alleles)</a:t>
            </a:r>
            <a:endParaRPr lang="en-US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Provenance, histories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2819400" cy="4572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Where do the data come from?</a:t>
            </a:r>
          </a:p>
          <a:p>
            <a:r>
              <a:rPr lang="en-US" dirty="0" smtClean="0"/>
              <a:t>How were they altered?</a:t>
            </a:r>
          </a:p>
          <a:p>
            <a:r>
              <a:rPr lang="en-US" dirty="0" smtClean="0"/>
              <a:t>Galaxy tracks the history of data.</a:t>
            </a:r>
          </a:p>
          <a:p>
            <a:r>
              <a:rPr lang="en-US" dirty="0" smtClean="0"/>
              <a:t>Histories can be converted to workflows</a:t>
            </a:r>
            <a:endParaRPr lang="en-US" dirty="0"/>
          </a:p>
        </p:txBody>
      </p:sp>
      <p:pic>
        <p:nvPicPr>
          <p:cNvPr id="6" name="Picture 5" descr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676400"/>
            <a:ext cx="2127487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extractWorkfl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9100"/>
            <a:ext cx="2590800" cy="448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/>
          <p:cNvCxnSpPr/>
          <p:nvPr/>
        </p:nvCxnSpPr>
        <p:spPr>
          <a:xfrm rot="16200000" flipH="1">
            <a:off x="4537193" y="2708393"/>
            <a:ext cx="2501900" cy="463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workflow</a:t>
            </a:r>
            <a:endParaRPr lang="en-US" dirty="0"/>
          </a:p>
        </p:txBody>
      </p:sp>
      <p:pic>
        <p:nvPicPr>
          <p:cNvPr id="6" name="Picture 5" descr="createWork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24000"/>
            <a:ext cx="6292970" cy="4833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editor</a:t>
            </a:r>
            <a:endParaRPr lang="en-US" dirty="0"/>
          </a:p>
        </p:txBody>
      </p:sp>
      <p:pic>
        <p:nvPicPr>
          <p:cNvPr id="3" name="Picture 2" descr="wfEdi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6597770" cy="5067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galaxy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Download data from Galaxy's published data site.</a:t>
            </a:r>
            <a:br>
              <a:rPr lang="en-US" b="1" dirty="0" smtClean="0"/>
            </a:br>
            <a:r>
              <a:rPr lang="en-US" dirty="0" smtClean="0"/>
              <a:t>Go to Shared </a:t>
            </a:r>
            <a:r>
              <a:rPr lang="en-US" dirty="0" smtClean="0">
                <a:latin typeface="Courier New"/>
                <a:cs typeface="Courier New"/>
              </a:rPr>
              <a:t>Data-&gt; Data Library -&gt;Sample NGS Datasets</a:t>
            </a:r>
            <a:r>
              <a:rPr lang="en-US" dirty="0" smtClean="0"/>
              <a:t>-&gt; Import  </a:t>
            </a:r>
            <a:r>
              <a:rPr lang="en-US" dirty="0" smtClean="0">
                <a:latin typeface="Courier New"/>
                <a:cs typeface="Courier New"/>
              </a:rPr>
              <a:t>human </a:t>
            </a:r>
            <a:r>
              <a:rPr lang="en-US" dirty="0" err="1" smtClean="0">
                <a:latin typeface="Courier New"/>
                <a:cs typeface="Courier New"/>
              </a:rPr>
              <a:t>illumina</a:t>
            </a:r>
            <a:r>
              <a:rPr lang="en-US" dirty="0" smtClean="0">
                <a:latin typeface="Courier New"/>
                <a:cs typeface="Courier New"/>
              </a:rPr>
              <a:t> dataset</a:t>
            </a:r>
            <a:r>
              <a:rPr lang="en-US" dirty="0" smtClean="0"/>
              <a:t> to your current history.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Convert </a:t>
            </a:r>
            <a:r>
              <a:rPr lang="en-US" b="1" dirty="0" err="1" smtClean="0"/>
              <a:t>Fastq</a:t>
            </a:r>
            <a:r>
              <a:rPr lang="en-US" b="1" dirty="0" smtClean="0"/>
              <a:t> file to </a:t>
            </a:r>
            <a:r>
              <a:rPr lang="en-US" b="1" dirty="0" err="1" smtClean="0"/>
              <a:t>sanger</a:t>
            </a:r>
            <a:r>
              <a:rPr lang="en-US" b="1" dirty="0" smtClean="0"/>
              <a:t> sequences   </a:t>
            </a:r>
            <a:br>
              <a:rPr lang="en-US" b="1" dirty="0" smtClean="0"/>
            </a:br>
            <a:r>
              <a:rPr lang="en-US" dirty="0" smtClean="0"/>
              <a:t>Select </a:t>
            </a:r>
            <a:r>
              <a:rPr lang="en-US" dirty="0" smtClean="0">
                <a:latin typeface="Courier New"/>
                <a:cs typeface="Courier New"/>
              </a:rPr>
              <a:t>NGS: QC and manipulation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Fastq</a:t>
            </a:r>
            <a:r>
              <a:rPr lang="en-US" dirty="0" smtClean="0">
                <a:latin typeface="Courier New"/>
                <a:cs typeface="Courier New"/>
              </a:rPr>
              <a:t> groomer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FASTQ summary statistics</a:t>
            </a:r>
            <a:br>
              <a:rPr lang="en-US" b="1" dirty="0" smtClean="0"/>
            </a:br>
            <a:r>
              <a:rPr lang="en-US" dirty="0" smtClean="0"/>
              <a:t>To understand the quality properties of the reads, one can run the </a:t>
            </a:r>
            <a:r>
              <a:rPr lang="en-US" dirty="0" smtClean="0">
                <a:latin typeface="Courier New"/>
                <a:cs typeface="Courier New"/>
              </a:rPr>
              <a:t>FASTQ Summary Statistics </a:t>
            </a:r>
            <a:r>
              <a:rPr lang="en-US" dirty="0" smtClean="0"/>
              <a:t>tool from </a:t>
            </a:r>
            <a:r>
              <a:rPr lang="en-US" dirty="0" smtClean="0">
                <a:latin typeface="Courier New"/>
                <a:cs typeface="Courier New"/>
              </a:rPr>
              <a:t>NGS: QC and manipulation.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Quality </a:t>
            </a:r>
            <a:r>
              <a:rPr lang="en-US" b="1" dirty="0" err="1" smtClean="0"/>
              <a:t>boxplots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A graphical representation of these data facilitates its quality assessment. The plot can be readily produced with the tool </a:t>
            </a:r>
            <a:r>
              <a:rPr lang="en-US" dirty="0" smtClean="0">
                <a:latin typeface="Courier New"/>
                <a:cs typeface="Courier New"/>
              </a:rPr>
              <a:t>Graph/Display Data -&gt; </a:t>
            </a:r>
            <a:r>
              <a:rPr lang="en-US" dirty="0" err="1" smtClean="0">
                <a:latin typeface="Courier New"/>
                <a:cs typeface="Courier New"/>
              </a:rPr>
              <a:t>Boxplot</a:t>
            </a:r>
            <a:r>
              <a:rPr lang="en-US" dirty="0" smtClean="0">
                <a:latin typeface="Courier New"/>
                <a:cs typeface="Courier New"/>
              </a:rPr>
              <a:t>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Trim low quality tail off reads and mapping with Bowtie</a:t>
            </a:r>
            <a:br>
              <a:rPr lang="en-US" b="1" dirty="0" smtClean="0"/>
            </a:br>
            <a:r>
              <a:rPr lang="en-US" dirty="0" smtClean="0"/>
              <a:t>Go to </a:t>
            </a:r>
            <a:r>
              <a:rPr lang="en-US" dirty="0" smtClean="0">
                <a:latin typeface="Courier New"/>
                <a:cs typeface="Courier New"/>
              </a:rPr>
              <a:t>NGS: Mapping </a:t>
            </a:r>
            <a:r>
              <a:rPr lang="en-US" dirty="0" smtClean="0"/>
              <a:t>and choose </a:t>
            </a:r>
            <a:r>
              <a:rPr lang="en-US" dirty="0" smtClean="0">
                <a:latin typeface="Courier New"/>
                <a:cs typeface="Courier New"/>
              </a:rPr>
              <a:t>Bowtie</a:t>
            </a:r>
            <a:r>
              <a:rPr lang="en-US" dirty="0" smtClean="0"/>
              <a:t>. Once Bowtie's interface is displayed in the center, select </a:t>
            </a:r>
            <a:r>
              <a:rPr lang="en-US" dirty="0" smtClean="0">
                <a:latin typeface="Courier New"/>
                <a:cs typeface="Courier New"/>
              </a:rPr>
              <a:t>hg19 </a:t>
            </a:r>
            <a:r>
              <a:rPr lang="en-US" dirty="0" smtClean="0"/>
              <a:t>from </a:t>
            </a:r>
            <a:r>
              <a:rPr lang="en-US" dirty="0" smtClean="0">
                <a:latin typeface="Courier New"/>
                <a:cs typeface="Courier New"/>
              </a:rPr>
              <a:t>Select a reference genome</a:t>
            </a:r>
            <a:r>
              <a:rPr lang="en-US" dirty="0" smtClean="0"/>
              <a:t>, then select </a:t>
            </a:r>
            <a:r>
              <a:rPr lang="en-US" dirty="0" smtClean="0">
                <a:latin typeface="Courier New"/>
                <a:cs typeface="Courier New"/>
              </a:rPr>
              <a:t>Full parameter list</a:t>
            </a:r>
            <a:r>
              <a:rPr lang="en-US" dirty="0" smtClean="0"/>
              <a:t>, and set 10 for </a:t>
            </a:r>
            <a:r>
              <a:rPr lang="en-US" dirty="0" smtClean="0">
                <a:latin typeface="Courier New"/>
                <a:cs typeface="Courier New"/>
              </a:rPr>
              <a:t>Trim </a:t>
            </a:r>
            <a:r>
              <a:rPr lang="en-US" dirty="0" err="1" smtClean="0">
                <a:latin typeface="Courier New"/>
                <a:cs typeface="Courier New"/>
              </a:rPr>
              <a:t>n</a:t>
            </a:r>
            <a:r>
              <a:rPr lang="en-US" dirty="0" smtClean="0">
                <a:latin typeface="Courier New"/>
                <a:cs typeface="Courier New"/>
              </a:rPr>
              <a:t> bases from low-quality </a:t>
            </a:r>
            <a:r>
              <a:rPr lang="en-US" dirty="0" smtClean="0"/>
              <a:t>(right) end of each read before alignment (-3) to trim off the low quality tails from the reads.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Convert SAM to BAM.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import into IGV one needs to convert the SAM format into its binary BAM representation by using the </a:t>
            </a:r>
            <a:r>
              <a:rPr lang="en-US" dirty="0" smtClean="0">
                <a:latin typeface="Courier New"/>
                <a:cs typeface="Courier New"/>
              </a:rPr>
              <a:t>NGS SAM Tool -&gt; SAM to BAM.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9390" y="6248400"/>
            <a:ext cx="5725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</a:t>
            </a:r>
            <a:r>
              <a:rPr lang="en-US" sz="1400" dirty="0" err="1" smtClean="0"/>
              <a:t>http://manuals.bioinformatics.ucr.edu/home/gui-ngs-analysis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tview</a:t>
            </a:r>
            <a:endParaRPr lang="en-US" dirty="0"/>
          </a:p>
        </p:txBody>
      </p:sp>
      <p:pic>
        <p:nvPicPr>
          <p:cNvPr id="4" name="Content Placeholder 3" descr="tvie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656" r="-765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32424" y="6248400"/>
            <a:ext cx="327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samtools.sourceforge.net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BamView</a:t>
            </a:r>
            <a:endParaRPr lang="en-US" dirty="0"/>
          </a:p>
        </p:txBody>
      </p:sp>
      <p:pic>
        <p:nvPicPr>
          <p:cNvPr id="4" name="Content Placeholder 3" descr="bamvie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1356" r="-1135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32424" y="62484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bamview.sourceforge.net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GenoViewer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1848" y="62484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www.genoviewer.com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7" name="Content Placeholder 6" descr="genoviewer-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658" r="-12658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MagicViewer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68706" y="6248400"/>
            <a:ext cx="400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bioinformatics.zj.cn/magicviewer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" name="Content Placeholder 7" descr="magicviewer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9731" r="-19731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Tablet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3595" y="6248400"/>
            <a:ext cx="299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bioinf.scri.ac.uk</a:t>
            </a:r>
            <a:r>
              <a:rPr lang="en-US" dirty="0" smtClean="0"/>
              <a:t>/tablet/</a:t>
            </a:r>
            <a:endParaRPr lang="en-US" dirty="0"/>
          </a:p>
        </p:txBody>
      </p:sp>
      <p:pic>
        <p:nvPicPr>
          <p:cNvPr id="7" name="Content Placeholder 6" descr="tablet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952" r="-795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IGV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9400" y="6248400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www.broadinstitute.org/igv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" name="Content Placeholder 7" descr="igv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2716" r="-22716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browsers: Gbrowse2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16451" y="6248400"/>
            <a:ext cx="311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gmod.org/wiki/GBrowse</a:t>
            </a:r>
            <a:endParaRPr lang="en-US" dirty="0"/>
          </a:p>
        </p:txBody>
      </p:sp>
      <p:pic>
        <p:nvPicPr>
          <p:cNvPr id="7" name="Content Placeholder 6" descr="gb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297" r="-729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886</Words>
  <Application>Microsoft Macintosh PowerPoint</Application>
  <PresentationFormat>On-screen Show (4:3)</PresentationFormat>
  <Paragraphs>115</Paragraphs>
  <Slides>27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Visualization and visual workflows</vt:lpstr>
      <vt:lpstr>Visualization</vt:lpstr>
      <vt:lpstr>NGS data viewers: tview</vt:lpstr>
      <vt:lpstr>NGS data viewers: BamView</vt:lpstr>
      <vt:lpstr>NGS data viewers: GenoViewer</vt:lpstr>
      <vt:lpstr>NGS data viewers: MagicViewer</vt:lpstr>
      <vt:lpstr>NGS data viewers: Tablet</vt:lpstr>
      <vt:lpstr>NGS data viewers: IGV</vt:lpstr>
      <vt:lpstr>Genome browsers: Gbrowse2</vt:lpstr>
      <vt:lpstr>Genome browsers: UCSC</vt:lpstr>
      <vt:lpstr>Genome browsers: Galaxy trackster</vt:lpstr>
      <vt:lpstr>Visual Workflow Tools</vt:lpstr>
      <vt:lpstr>Examples of workflow tools</vt:lpstr>
      <vt:lpstr>Yahoo! pipes</vt:lpstr>
      <vt:lpstr>Kepler</vt:lpstr>
      <vt:lpstr>Taverna</vt:lpstr>
      <vt:lpstr>Galaxy</vt:lpstr>
      <vt:lpstr>Galaxy tools</vt:lpstr>
      <vt:lpstr>File format conversion</vt:lpstr>
      <vt:lpstr>Galaxy sequence formats</vt:lpstr>
      <vt:lpstr>Galaxy alignment formats</vt:lpstr>
      <vt:lpstr>Galaxy interval/feature formats</vt:lpstr>
      <vt:lpstr>Other data formats</vt:lpstr>
      <vt:lpstr>Provenance, histories</vt:lpstr>
      <vt:lpstr>Creating a workflow</vt:lpstr>
      <vt:lpstr>Workflow editor</vt:lpstr>
      <vt:lpstr>Exercise: galaxy</vt:lpstr>
    </vt:vector>
  </TitlesOfParts>
  <Company>University of Reading</Company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workflows</dc:title>
  <dc:creator>Rutger Vos</dc:creator>
  <cp:lastModifiedBy>Rutger Vos</cp:lastModifiedBy>
  <cp:revision>34</cp:revision>
  <dcterms:created xsi:type="dcterms:W3CDTF">2012-09-09T19:16:23Z</dcterms:created>
  <dcterms:modified xsi:type="dcterms:W3CDTF">2012-09-09T19:17:07Z</dcterms:modified>
</cp:coreProperties>
</file>